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4"/>
  </p:sldMasterIdLst>
  <p:notesMasterIdLst>
    <p:notesMasterId r:id="rId16"/>
  </p:notesMasterIdLst>
  <p:sldIdLst>
    <p:sldId id="1864" r:id="rId5"/>
    <p:sldId id="1846" r:id="rId6"/>
    <p:sldId id="1865" r:id="rId7"/>
    <p:sldId id="1866" r:id="rId8"/>
    <p:sldId id="1867" r:id="rId9"/>
    <p:sldId id="1868" r:id="rId10"/>
    <p:sldId id="1869" r:id="rId11"/>
    <p:sldId id="1870" r:id="rId12"/>
    <p:sldId id="1871" r:id="rId13"/>
    <p:sldId id="1872" r:id="rId14"/>
    <p:sldId id="1873" r:id="rId1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387"/>
    <a:srgbClr val="FF2625"/>
    <a:srgbClr val="007788"/>
    <a:srgbClr val="297C2A"/>
    <a:srgbClr val="F69000"/>
    <a:srgbClr val="01C2D1"/>
    <a:srgbClr val="D6D734"/>
    <a:srgbClr val="005C68"/>
    <a:srgbClr val="3B2E5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24" autoAdjust="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DB60B1-BEF5-4848-BB02-98EBFE355C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2012" y="2766219"/>
            <a:ext cx="6220101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906BF34F-6945-4E11-BAEC-F66F7254C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BC85C715-EF0D-4E33-AC89-C35DD25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7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340929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8FD53BA4-73D2-4CCA-8580-11F422152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White Striped background">
            <a:extLst>
              <a:ext uri="{FF2B5EF4-FFF2-40B4-BE49-F238E27FC236}">
                <a16:creationId xmlns:a16="http://schemas.microsoft.com/office/drawing/2014/main" id="{3917D528-010E-4303-97BF-F7F67BC66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780F473D-F2DF-4163-AB6E-F7327F60E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1158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7DC18506-6205-438F-AA5C-D337F9975FC3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757381" y="2591662"/>
            <a:ext cx="10667999" cy="2833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7" name="Picture Placeholder 5" descr="Red, blue grey white pattern background">
            <a:extLst>
              <a:ext uri="{FF2B5EF4-FFF2-40B4-BE49-F238E27FC236}">
                <a16:creationId xmlns:a16="http://schemas.microsoft.com/office/drawing/2014/main" id="{CD2D4C14-919B-45F8-8FB9-55AAC8A8F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0252"/>
            <a:ext cx="12192000" cy="86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6" descr="Red, blue grey white pattern background">
            <a:extLst>
              <a:ext uri="{FF2B5EF4-FFF2-40B4-BE49-F238E27FC236}">
                <a16:creationId xmlns:a16="http://schemas.microsoft.com/office/drawing/2014/main" id="{3A82D859-AED3-485F-A04E-40320B104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F03C311-DDF4-44A3-9D51-D5FDC4A8E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927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9FD563C5-3DFB-47DD-8A9E-30D8084590F6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762001" y="2369129"/>
            <a:ext cx="10667998" cy="3343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9" name="Picture Placeholder 8" descr="Red, blue grey white pattern background">
            <a:extLst>
              <a:ext uri="{FF2B5EF4-FFF2-40B4-BE49-F238E27FC236}">
                <a16:creationId xmlns:a16="http://schemas.microsoft.com/office/drawing/2014/main" id="{EFDBB6A3-9760-4B41-9E31-6D5DD396E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2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>
              <a:lnSpc>
                <a:spcPct val="100000"/>
              </a:lnSpc>
              <a:spcBef>
                <a:spcPts val="1000"/>
              </a:spcBef>
              <a:defRPr sz="1800"/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305541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1" name="Picture Placeholder 5" descr="Red, blue grey white pattern background">
            <a:extLst>
              <a:ext uri="{FF2B5EF4-FFF2-40B4-BE49-F238E27FC236}">
                <a16:creationId xmlns:a16="http://schemas.microsoft.com/office/drawing/2014/main" id="{1014381E-E235-4624-9267-69EEEE982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80922"/>
            <a:ext cx="12192000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Gra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6696C96D-182E-490E-A117-B60FF1853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2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Picture placeholder ">
            <a:extLst>
              <a:ext uri="{FF2B5EF4-FFF2-40B4-BE49-F238E27FC236}">
                <a16:creationId xmlns:a16="http://schemas.microsoft.com/office/drawing/2014/main" id="{21F9B252-B7D4-4DA8-92E8-8A98BFEF4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41007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69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9" r:id="rId2"/>
    <p:sldLayoutId id="2147483700" r:id="rId3"/>
    <p:sldLayoutId id="2147483691" r:id="rId4"/>
    <p:sldLayoutId id="2147483701" r:id="rId5"/>
    <p:sldLayoutId id="2147483706" r:id="rId6"/>
    <p:sldLayoutId id="2147483702" r:id="rId7"/>
    <p:sldLayoutId id="2147483704" r:id="rId8"/>
    <p:sldLayoutId id="2147483703" r:id="rId9"/>
    <p:sldLayoutId id="2147483690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forms.gle/5j8rPtAde9V3rde19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63585" y="485136"/>
            <a:ext cx="8421472" cy="1325563"/>
          </a:xfrm>
        </p:spPr>
        <p:txBody>
          <a:bodyPr anchor="ctr">
            <a:noAutofit/>
          </a:bodyPr>
          <a:lstStyle/>
          <a:p>
            <a:r>
              <a:rPr lang="en-IN" sz="4000" dirty="0">
                <a:solidFill>
                  <a:srgbClr val="FF0000"/>
                </a:solidFill>
              </a:rPr>
              <a:t>Phishing</a:t>
            </a:r>
            <a:r>
              <a:rPr lang="en-IN" sz="4000" dirty="0"/>
              <a:t> Awareness Training</a:t>
            </a:r>
            <a:endParaRPr lang="en-US" alt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555A4-9BD2-CBCC-B9C1-664BE19B5C5C}"/>
              </a:ext>
            </a:extLst>
          </p:cNvPr>
          <p:cNvSpPr txBox="1"/>
          <p:nvPr/>
        </p:nvSpPr>
        <p:spPr>
          <a:xfrm>
            <a:off x="4793081" y="1441367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Learn how to identify and avoid phishing attacks.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CBBD3-1D24-56F5-2ADF-E6E3E782214F}"/>
              </a:ext>
            </a:extLst>
          </p:cNvPr>
          <p:cNvSpPr txBox="1"/>
          <p:nvPr/>
        </p:nvSpPr>
        <p:spPr>
          <a:xfrm>
            <a:off x="8346663" y="5726533"/>
            <a:ext cx="3245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Created by: </a:t>
            </a:r>
            <a:r>
              <a:rPr lang="en-US" i="1" dirty="0">
                <a:solidFill>
                  <a:schemeClr val="accent2"/>
                </a:solidFill>
              </a:rPr>
              <a:t>Kabir Rathod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Code Alpha Internship -Task 2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Picture 8" descr="A person fishing with a fishing rod&#10;&#10;AI-generated content may be incorrect.">
            <a:extLst>
              <a:ext uri="{FF2B5EF4-FFF2-40B4-BE49-F238E27FC236}">
                <a16:creationId xmlns:a16="http://schemas.microsoft.com/office/drawing/2014/main" id="{1A9EAD04-2643-F8F9-71BD-BA97FB6D9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875" y="2196991"/>
            <a:ext cx="49815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36E6-D36D-5CB3-A33A-806841E1D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Quiz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2ADAA-C9AB-9F1E-7C7B-AAC7A7590F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7" y="3260706"/>
            <a:ext cx="7799387" cy="416560"/>
          </a:xfrm>
        </p:spPr>
        <p:txBody>
          <a:bodyPr/>
          <a:lstStyle/>
          <a:p>
            <a:r>
              <a:rPr lang="en-IN" dirty="0"/>
              <a:t>Quiz Link : </a:t>
            </a:r>
            <a:r>
              <a:rPr lang="en-IN" dirty="0">
                <a:hlinkClick r:id="rId2"/>
              </a:rPr>
              <a:t>https://forms.gle/5j8rPtAde9V3rde19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661DDE1-A03F-BA25-CD22-028A0177B0F7}"/>
              </a:ext>
            </a:extLst>
          </p:cNvPr>
          <p:cNvSpPr txBox="1">
            <a:spLocks/>
          </p:cNvSpPr>
          <p:nvPr/>
        </p:nvSpPr>
        <p:spPr>
          <a:xfrm>
            <a:off x="2196307" y="3677266"/>
            <a:ext cx="7799387" cy="41656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No login required — responses are anonymous.</a:t>
            </a:r>
            <a:endParaRPr lang="en-IN" dirty="0"/>
          </a:p>
        </p:txBody>
      </p:sp>
      <p:pic>
        <p:nvPicPr>
          <p:cNvPr id="6" name="Picture 5" descr="A yellow light bulb with black background&#10;&#10;AI-generated content may be incorrect.">
            <a:extLst>
              <a:ext uri="{FF2B5EF4-FFF2-40B4-BE49-F238E27FC236}">
                <a16:creationId xmlns:a16="http://schemas.microsoft.com/office/drawing/2014/main" id="{E4B7A2B0-D2BD-83A3-2C3E-9F5DA3BC2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63" y="4414685"/>
            <a:ext cx="1928144" cy="2227006"/>
          </a:xfrm>
          <a:prstGeom prst="rect">
            <a:avLst/>
          </a:prstGeom>
        </p:spPr>
      </p:pic>
      <p:pic>
        <p:nvPicPr>
          <p:cNvPr id="8" name="Picture 7" descr="A black and white text&#10;&#10;AI-generated content may be incorrect.">
            <a:extLst>
              <a:ext uri="{FF2B5EF4-FFF2-40B4-BE49-F238E27FC236}">
                <a16:creationId xmlns:a16="http://schemas.microsoft.com/office/drawing/2014/main" id="{5BAEF505-AC8D-8B88-34BB-43485A20F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606" y="106025"/>
            <a:ext cx="2271252" cy="156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F60F1-5071-1357-268D-2E4393EA5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923751"/>
            <a:ext cx="9141397" cy="615553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A0019-0D73-F03C-6621-DFB3833E76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5" y="2350565"/>
            <a:ext cx="7799387" cy="2156869"/>
          </a:xfrm>
        </p:spPr>
        <p:txBody>
          <a:bodyPr/>
          <a:lstStyle/>
          <a:p>
            <a:r>
              <a:rPr lang="en-US" dirty="0"/>
              <a:t>🎯 </a:t>
            </a:r>
            <a:r>
              <a:rPr lang="en-US" b="1" dirty="0"/>
              <a:t>Key Takeaways:</a:t>
            </a:r>
          </a:p>
          <a:p>
            <a:endParaRPr lang="en-US" dirty="0"/>
          </a:p>
          <a:p>
            <a:r>
              <a:rPr lang="en-US" dirty="0"/>
              <a:t>Think before you click.</a:t>
            </a:r>
          </a:p>
          <a:p>
            <a:r>
              <a:rPr lang="en-US" dirty="0"/>
              <a:t>Always verify the source.</a:t>
            </a:r>
          </a:p>
          <a:p>
            <a:r>
              <a:rPr lang="en-US" dirty="0"/>
              <a:t>Awareness is your best defense.</a:t>
            </a:r>
          </a:p>
          <a:p>
            <a:endParaRPr lang="en-US" dirty="0"/>
          </a:p>
          <a:p>
            <a:r>
              <a:rPr lang="en-US" dirty="0"/>
              <a:t>🔐 Stay smart. Stay safe.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311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/>
          <a:lstStyle/>
          <a:p>
            <a:r>
              <a:rPr lang="en-IN" dirty="0"/>
              <a:t>What is Phishing?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567581"/>
            <a:ext cx="6340929" cy="4574458"/>
          </a:xfrm>
        </p:spPr>
        <p:txBody>
          <a:bodyPr/>
          <a:lstStyle/>
          <a:p>
            <a:r>
              <a:rPr lang="en-IN" dirty="0"/>
              <a:t>Definition:</a:t>
            </a:r>
            <a:endParaRPr lang="en-US" b="0" dirty="0"/>
          </a:p>
          <a:p>
            <a:r>
              <a:rPr lang="en-US" b="0" dirty="0"/>
              <a:t>Phishing is a cyber attack technique where attackers trick users into revealing sensitive information like passwords, credit card numbers, or OTPs.</a:t>
            </a:r>
          </a:p>
          <a:p>
            <a:endParaRPr lang="en-US" b="0" dirty="0"/>
          </a:p>
          <a:p>
            <a:r>
              <a:rPr lang="en-IN" dirty="0"/>
              <a:t>Goal:</a:t>
            </a:r>
          </a:p>
          <a:p>
            <a:r>
              <a:rPr lang="en-US" b="0" dirty="0"/>
              <a:t>Gain access to personal or company accounts by pretending to be a trusted source.</a:t>
            </a:r>
          </a:p>
          <a:p>
            <a:endParaRPr lang="en-US" dirty="0"/>
          </a:p>
          <a:p>
            <a:r>
              <a:rPr lang="en-US" dirty="0"/>
              <a:t>Example:</a:t>
            </a:r>
            <a:br>
              <a:rPr lang="en-US" dirty="0"/>
            </a:br>
            <a:r>
              <a:rPr lang="en-US" b="0" dirty="0"/>
              <a:t>You receive an email claiming to be from your bank asking to “verify your account.”</a:t>
            </a:r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4616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A1FFEA-3BBF-EC7B-5A1A-17C9579D4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Types of Phishing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0EEE66A-14A6-8266-BFB5-FC736C7D47B1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5199742" y="2469790"/>
            <a:ext cx="735605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Email Phishing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- Fake emails pretending to be from trusted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                                organizations.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Spear Phishing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- Targeted emails toward specific individuals.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Smishing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- Phishing through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SMS messages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Vishing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- Voice phishing via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phone calls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Clone Phishing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- Duplicate of a real email with malicious links.</a:t>
            </a:r>
          </a:p>
        </p:txBody>
      </p:sp>
    </p:spTree>
    <p:extLst>
      <p:ext uri="{BB962C8B-B14F-4D97-AF65-F5344CB8AC3E}">
        <p14:creationId xmlns:p14="http://schemas.microsoft.com/office/powerpoint/2010/main" val="16115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4F58-1155-33EA-CE26-503506F1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Recognize Phishing Emails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502F6-8A6F-1F97-9179-DA0E11121B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746210"/>
            <a:ext cx="10667999" cy="3365580"/>
          </a:xfrm>
        </p:spPr>
        <p:txBody>
          <a:bodyPr/>
          <a:lstStyle/>
          <a:p>
            <a:r>
              <a:rPr lang="en-US" dirty="0"/>
              <a:t>⚠️ </a:t>
            </a:r>
            <a:r>
              <a:rPr lang="en-US" b="1" dirty="0"/>
              <a:t>Red Flags to Look For: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Suspicious or misspelled sender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Poor spelling/grammar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Urgent tone (“Your account will be locked!”)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Links that look slightly different (paypa1.com instead of paypal.com)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Unexpected attachments</a:t>
            </a:r>
          </a:p>
        </p:txBody>
      </p:sp>
      <p:pic>
        <p:nvPicPr>
          <p:cNvPr id="6" name="Picture 5" descr="A computer with a fishing hook&#10;&#10;AI-generated content may be incorrect.">
            <a:extLst>
              <a:ext uri="{FF2B5EF4-FFF2-40B4-BE49-F238E27FC236}">
                <a16:creationId xmlns:a16="http://schemas.microsoft.com/office/drawing/2014/main" id="{7A6E2814-9A4F-45F8-40CC-A76B5C3C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754" y="1746210"/>
            <a:ext cx="1949245" cy="194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2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45470-B9EE-0A1F-CD88-4DB492D71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382977"/>
            <a:ext cx="9141397" cy="615553"/>
          </a:xfrm>
        </p:spPr>
        <p:txBody>
          <a:bodyPr/>
          <a:lstStyle/>
          <a:p>
            <a:r>
              <a:rPr lang="en-US" dirty="0"/>
              <a:t>Phishing </a:t>
            </a:r>
            <a:r>
              <a:rPr lang="en-IN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D1BF2-B9A6-659B-9CF6-55DA560854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4485" y="1863868"/>
            <a:ext cx="4243825" cy="3130263"/>
          </a:xfrm>
        </p:spPr>
        <p:txBody>
          <a:bodyPr/>
          <a:lstStyle/>
          <a:p>
            <a:pPr algn="l"/>
            <a:r>
              <a:rPr lang="en-IN" dirty="0"/>
              <a:t>Fake Website </a:t>
            </a:r>
            <a:r>
              <a:rPr lang="en-US" dirty="0"/>
              <a:t>Example: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Real: https://www.google.com</a:t>
            </a:r>
          </a:p>
          <a:p>
            <a:pPr algn="l"/>
            <a:r>
              <a:rPr lang="en-US" dirty="0"/>
              <a:t>Fake: https://www.go0gle.com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Always check: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The domain name (not just the logo!)</a:t>
            </a:r>
          </a:p>
          <a:p>
            <a:pPr algn="l"/>
            <a:r>
              <a:rPr lang="en-US" dirty="0"/>
              <a:t>HTTPS lock icon</a:t>
            </a:r>
          </a:p>
          <a:p>
            <a:pPr algn="l"/>
            <a:r>
              <a:rPr lang="en-US" dirty="0"/>
              <a:t>URL spelling</a:t>
            </a:r>
          </a:p>
          <a:p>
            <a:endParaRPr lang="en-IN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033FB0-1C0A-6249-8A70-413B11190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977" y="1602985"/>
            <a:ext cx="3480840" cy="365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8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956DD-75AF-A850-1B82-03A8A4008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04" y="715963"/>
            <a:ext cx="10591800" cy="646332"/>
          </a:xfrm>
        </p:spPr>
        <p:txBody>
          <a:bodyPr/>
          <a:lstStyle/>
          <a:p>
            <a:r>
              <a:rPr lang="en-IN" dirty="0"/>
              <a:t>Social Engineering Tactics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0D5D0-A511-D4FC-8763-776DC9A72E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704" y="1878945"/>
            <a:ext cx="6631858" cy="3100109"/>
          </a:xfrm>
        </p:spPr>
        <p:txBody>
          <a:bodyPr/>
          <a:lstStyle/>
          <a:p>
            <a:r>
              <a:rPr lang="en-US" dirty="0"/>
              <a:t>Phishing relies on </a:t>
            </a:r>
            <a:r>
              <a:rPr lang="en-US" b="1" dirty="0">
                <a:solidFill>
                  <a:schemeClr val="bg2"/>
                </a:solidFill>
              </a:rPr>
              <a:t>manipulating human behavior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Common tactics:</a:t>
            </a:r>
            <a:endParaRPr lang="en-US" dirty="0"/>
          </a:p>
          <a:p>
            <a:r>
              <a:rPr lang="en-US" b="1" dirty="0">
                <a:solidFill>
                  <a:schemeClr val="bg2"/>
                </a:solidFill>
              </a:rPr>
              <a:t>Pretexting:</a:t>
            </a:r>
            <a:r>
              <a:rPr lang="en-US" dirty="0"/>
              <a:t> Fabricating a believable story (ex. fake HR message)</a:t>
            </a:r>
          </a:p>
          <a:p>
            <a:r>
              <a:rPr lang="en-US" b="1" dirty="0">
                <a:solidFill>
                  <a:schemeClr val="bg2"/>
                </a:solidFill>
              </a:rPr>
              <a:t>Baiting: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Offering something free to lure victims</a:t>
            </a:r>
          </a:p>
          <a:p>
            <a:r>
              <a:rPr lang="en-US" b="1" dirty="0">
                <a:solidFill>
                  <a:schemeClr val="bg2"/>
                </a:solidFill>
              </a:rPr>
              <a:t>Impersonation: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Pretending to be a trusted person</a:t>
            </a:r>
          </a:p>
          <a:p>
            <a:r>
              <a:rPr lang="en-US" b="1" dirty="0">
                <a:solidFill>
                  <a:schemeClr val="bg2"/>
                </a:solidFill>
              </a:rPr>
              <a:t>Fear or urgency: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/>
              <a:t>“Immediate action required!”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C99571-996E-962A-27EF-E533B19E80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7"/>
          <a:stretch>
            <a:fillRect/>
          </a:stretch>
        </p:blipFill>
        <p:spPr>
          <a:xfrm>
            <a:off x="7059562" y="1878945"/>
            <a:ext cx="4827536" cy="30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13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03613-1DF7-717B-4D8F-530CAC195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439" y="391497"/>
            <a:ext cx="6477000" cy="778542"/>
          </a:xfrm>
        </p:spPr>
        <p:txBody>
          <a:bodyPr/>
          <a:lstStyle/>
          <a:p>
            <a:r>
              <a:rPr lang="en-IN" dirty="0"/>
              <a:t>Real-World Examples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736E85-20D9-D61E-2F3F-DA259CC9B1D0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4924439" y="1170039"/>
            <a:ext cx="726756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F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ake Bank Alerts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— Your account is blocked. Click here to verify.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Job Offer Scams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— Fake recruiters requesting personal details.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Delivery Notifications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— Your parcel is held. Pay ₹50 to release.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Password Reset Emails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— Sent from lookalike domains.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F9206-C881-790C-048D-585CEAB32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616" y="2634649"/>
            <a:ext cx="4738984" cy="370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9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86A37-F2FD-38BC-31E0-4CD6DE919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Protect Yourself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AB225-8433-051A-C950-BCD4994F41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1" y="1953672"/>
            <a:ext cx="5334000" cy="2755980"/>
          </a:xfrm>
        </p:spPr>
        <p:txBody>
          <a:bodyPr/>
          <a:lstStyle/>
          <a:p>
            <a:r>
              <a:rPr lang="en-US" b="1" dirty="0"/>
              <a:t>Best Practices: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Verify the sender before responding.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not share OTPs or passwords.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multi-factor authentication (MFA)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your system and antivirus updated.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 suspicious emails to IT/security teams.</a:t>
            </a:r>
          </a:p>
        </p:txBody>
      </p:sp>
      <p:pic>
        <p:nvPicPr>
          <p:cNvPr id="6" name="Picture 5" descr="A logo of a network&#10;&#10;AI-generated content may be incorrect.">
            <a:extLst>
              <a:ext uri="{FF2B5EF4-FFF2-40B4-BE49-F238E27FC236}">
                <a16:creationId xmlns:a16="http://schemas.microsoft.com/office/drawing/2014/main" id="{522F7D86-21A3-2171-BB95-616E11798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638" y="1953672"/>
            <a:ext cx="2332703" cy="233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9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15AE-F5D5-F341-72C3-6D35E9499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Do’s and Don’ts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631B0-ABAA-EBA7-3E2D-665D7B71E6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2078894"/>
            <a:ext cx="5334000" cy="2293864"/>
          </a:xfrm>
        </p:spPr>
        <p:txBody>
          <a:bodyPr/>
          <a:lstStyle/>
          <a:p>
            <a:r>
              <a:rPr lang="en-US" b="1" dirty="0"/>
              <a:t>Do’s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URLs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 suspicious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your browser and software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strong, unique passwords</a:t>
            </a:r>
          </a:p>
          <a:p>
            <a:endParaRPr lang="en-I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4F0FEC9-6651-4F6E-1764-4F75A9F50371}"/>
              </a:ext>
            </a:extLst>
          </p:cNvPr>
          <p:cNvSpPr txBox="1">
            <a:spLocks/>
          </p:cNvSpPr>
          <p:nvPr/>
        </p:nvSpPr>
        <p:spPr>
          <a:xfrm>
            <a:off x="6096000" y="2078894"/>
            <a:ext cx="5334000" cy="22938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Don’ts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Don’t click unknown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Don’t download random attachments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Don’t enter credentials on unknown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Don’t trust urgent scare tactics</a:t>
            </a:r>
          </a:p>
        </p:txBody>
      </p:sp>
    </p:spTree>
    <p:extLst>
      <p:ext uri="{BB962C8B-B14F-4D97-AF65-F5344CB8AC3E}">
        <p14:creationId xmlns:p14="http://schemas.microsoft.com/office/powerpoint/2010/main" val="613887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3042"/>
      </a:accent1>
      <a:accent2>
        <a:srgbClr val="3578AF"/>
      </a:accent2>
      <a:accent3>
        <a:srgbClr val="C4C4C4"/>
      </a:accent3>
      <a:accent4>
        <a:srgbClr val="A80B22"/>
      </a:accent4>
      <a:accent5>
        <a:srgbClr val="E2E2E2"/>
      </a:accent5>
      <a:accent6>
        <a:srgbClr val="2A6187"/>
      </a:accent6>
      <a:hlink>
        <a:srgbClr val="0563C1"/>
      </a:hlink>
      <a:folHlink>
        <a:srgbClr val="954F72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wish American Heritage Month_Win32_JC_SL_v3" id="{5A91364D-DD38-4994-BB9C-41D074FD197A}" vid="{8577DF34-D72C-48EB-902A-0A54C766E05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F283A3-AA81-4663-8764-64F64C723FD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15C1F8C-D27A-4CE7-9DF4-4AFDB2880F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EE2DFF-920A-42C9-AEE0-3A0BF6AF46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Jewish American Heritage Month presentation</Template>
  <TotalTime>81</TotalTime>
  <Words>464</Words>
  <Application>Microsoft Office PowerPoint</Application>
  <PresentationFormat>Widescreen</PresentationFormat>
  <Paragraphs>84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Office Theme</vt:lpstr>
      <vt:lpstr>Phishing Awareness Training</vt:lpstr>
      <vt:lpstr>What is Phishing?</vt:lpstr>
      <vt:lpstr>Common Types of Phishing</vt:lpstr>
      <vt:lpstr>How to Recognize Phishing Emails</vt:lpstr>
      <vt:lpstr>Phishing Example</vt:lpstr>
      <vt:lpstr>Social Engineering Tactics</vt:lpstr>
      <vt:lpstr>Real-World Examples</vt:lpstr>
      <vt:lpstr>How to Protect Yourself</vt:lpstr>
      <vt:lpstr>Do’s and Don’ts</vt:lpstr>
      <vt:lpstr>Quiz Time</vt:lpstr>
      <vt:lpstr>Conclusion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Kabir Rathod</dc:creator>
  <cp:keywords/>
  <dc:description/>
  <cp:lastModifiedBy>Kabir Rathod</cp:lastModifiedBy>
  <cp:revision>1</cp:revision>
  <dcterms:created xsi:type="dcterms:W3CDTF">2025-10-31T07:09:46Z</dcterms:created>
  <dcterms:modified xsi:type="dcterms:W3CDTF">2025-10-31T08:31:23Z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